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48"/>
  </p:notesMasterIdLst>
  <p:sldIdLst>
    <p:sldId id="256" r:id="rId2"/>
    <p:sldId id="372" r:id="rId3"/>
    <p:sldId id="374" r:id="rId4"/>
    <p:sldId id="489" r:id="rId5"/>
    <p:sldId id="490" r:id="rId6"/>
    <p:sldId id="491" r:id="rId7"/>
    <p:sldId id="492" r:id="rId8"/>
    <p:sldId id="493" r:id="rId9"/>
    <p:sldId id="494" r:id="rId10"/>
    <p:sldId id="496" r:id="rId11"/>
    <p:sldId id="497"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6" r:id="rId29"/>
    <p:sldId id="517" r:id="rId30"/>
    <p:sldId id="544" r:id="rId31"/>
    <p:sldId id="548" r:id="rId32"/>
    <p:sldId id="549" r:id="rId33"/>
    <p:sldId id="550" r:id="rId34"/>
    <p:sldId id="551" r:id="rId35"/>
    <p:sldId id="552" r:id="rId36"/>
    <p:sldId id="553" r:id="rId37"/>
    <p:sldId id="554" r:id="rId38"/>
    <p:sldId id="558" r:id="rId39"/>
    <p:sldId id="556" r:id="rId40"/>
    <p:sldId id="559" r:id="rId41"/>
    <p:sldId id="555" r:id="rId42"/>
    <p:sldId id="560" r:id="rId43"/>
    <p:sldId id="561" r:id="rId44"/>
    <p:sldId id="540" r:id="rId45"/>
    <p:sldId id="541" r:id="rId46"/>
    <p:sldId id="3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374"/>
            <p14:sldId id="489"/>
            <p14:sldId id="490"/>
            <p14:sldId id="491"/>
            <p14:sldId id="492"/>
            <p14:sldId id="493"/>
            <p14:sldId id="494"/>
            <p14:sldId id="496"/>
            <p14:sldId id="497"/>
            <p14:sldId id="499"/>
            <p14:sldId id="500"/>
            <p14:sldId id="501"/>
            <p14:sldId id="502"/>
            <p14:sldId id="503"/>
            <p14:sldId id="504"/>
            <p14:sldId id="505"/>
            <p14:sldId id="506"/>
            <p14:sldId id="507"/>
            <p14:sldId id="508"/>
            <p14:sldId id="509"/>
            <p14:sldId id="510"/>
            <p14:sldId id="511"/>
            <p14:sldId id="512"/>
            <p14:sldId id="513"/>
            <p14:sldId id="514"/>
            <p14:sldId id="516"/>
            <p14:sldId id="517"/>
            <p14:sldId id="544"/>
            <p14:sldId id="548"/>
            <p14:sldId id="549"/>
            <p14:sldId id="550"/>
            <p14:sldId id="551"/>
            <p14:sldId id="552"/>
            <p14:sldId id="553"/>
            <p14:sldId id="554"/>
            <p14:sldId id="558"/>
            <p14:sldId id="556"/>
            <p14:sldId id="559"/>
            <p14:sldId id="555"/>
            <p14:sldId id="560"/>
            <p14:sldId id="561"/>
            <p14:sldId id="540"/>
            <p14:sldId id="541"/>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958"/>
    <a:srgbClr val="FF3300"/>
    <a:srgbClr val="2774B2"/>
    <a:srgbClr val="1C598E"/>
    <a:srgbClr val="0A2E4A"/>
    <a:srgbClr val="81C2FF"/>
    <a:srgbClr val="2B8FDC"/>
    <a:srgbClr val="742E1E"/>
    <a:srgbClr val="277BBE"/>
    <a:srgbClr val="0E38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80049" autoAdjust="0"/>
  </p:normalViewPr>
  <p:slideViewPr>
    <p:cSldViewPr snapToGrid="0" snapToObjects="1">
      <p:cViewPr varScale="1">
        <p:scale>
          <a:sx n="96" d="100"/>
          <a:sy n="96" d="100"/>
        </p:scale>
        <p:origin x="648" y="168"/>
      </p:cViewPr>
      <p:guideLst>
        <p:guide orient="horz" pos="2183"/>
        <p:guide pos="3840"/>
      </p:guideLst>
    </p:cSldViewPr>
  </p:slideViewPr>
  <p:outlineViewPr>
    <p:cViewPr>
      <p:scale>
        <a:sx n="33" d="100"/>
        <a:sy n="33" d="100"/>
      </p:scale>
      <p:origin x="0" y="-1085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2019/2/23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24</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30</a:t>
            </a:fld>
            <a:endParaRPr lang="zh-CN" altLang="en-US"/>
          </a:p>
        </p:txBody>
      </p:sp>
    </p:spTree>
    <p:extLst>
      <p:ext uri="{BB962C8B-B14F-4D97-AF65-F5344CB8AC3E}">
        <p14:creationId xmlns:p14="http://schemas.microsoft.com/office/powerpoint/2010/main" val="119846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31</a:t>
            </a:fld>
            <a:endParaRPr lang="zh-CN" altLang="en-US"/>
          </a:p>
        </p:txBody>
      </p:sp>
    </p:spTree>
    <p:extLst>
      <p:ext uri="{BB962C8B-B14F-4D97-AF65-F5344CB8AC3E}">
        <p14:creationId xmlns:p14="http://schemas.microsoft.com/office/powerpoint/2010/main" val="279639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32</a:t>
            </a:fld>
            <a:endParaRPr lang="zh-CN" altLang="en-US"/>
          </a:p>
        </p:txBody>
      </p:sp>
    </p:spTree>
    <p:extLst>
      <p:ext uri="{BB962C8B-B14F-4D97-AF65-F5344CB8AC3E}">
        <p14:creationId xmlns:p14="http://schemas.microsoft.com/office/powerpoint/2010/main" val="28629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33</a:t>
            </a:fld>
            <a:endParaRPr lang="zh-CN" altLang="en-US"/>
          </a:p>
        </p:txBody>
      </p:sp>
    </p:spTree>
    <p:extLst>
      <p:ext uri="{BB962C8B-B14F-4D97-AF65-F5344CB8AC3E}">
        <p14:creationId xmlns:p14="http://schemas.microsoft.com/office/powerpoint/2010/main" val="35272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1985653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35</a:t>
            </a:fld>
            <a:endParaRPr lang="zh-CN" altLang="en-US"/>
          </a:p>
        </p:txBody>
      </p:sp>
    </p:spTree>
    <p:extLst>
      <p:ext uri="{BB962C8B-B14F-4D97-AF65-F5344CB8AC3E}">
        <p14:creationId xmlns:p14="http://schemas.microsoft.com/office/powerpoint/2010/main" val="264914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1353280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37</a:t>
            </a:fld>
            <a:endParaRPr lang="zh-CN" altLang="en-US"/>
          </a:p>
        </p:txBody>
      </p:sp>
    </p:spTree>
    <p:extLst>
      <p:ext uri="{BB962C8B-B14F-4D97-AF65-F5344CB8AC3E}">
        <p14:creationId xmlns:p14="http://schemas.microsoft.com/office/powerpoint/2010/main" val="273400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178231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39</a:t>
            </a:fld>
            <a:endParaRPr lang="zh-CN" altLang="en-US"/>
          </a:p>
        </p:txBody>
      </p:sp>
    </p:spTree>
    <p:extLst>
      <p:ext uri="{BB962C8B-B14F-4D97-AF65-F5344CB8AC3E}">
        <p14:creationId xmlns:p14="http://schemas.microsoft.com/office/powerpoint/2010/main" val="356635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41</a:t>
            </a:fld>
            <a:endParaRPr lang="zh-CN" altLang="en-US"/>
          </a:p>
        </p:txBody>
      </p:sp>
    </p:spTree>
    <p:extLst>
      <p:ext uri="{BB962C8B-B14F-4D97-AF65-F5344CB8AC3E}">
        <p14:creationId xmlns:p14="http://schemas.microsoft.com/office/powerpoint/2010/main" val="634639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42</a:t>
            </a:fld>
            <a:endParaRPr lang="zh-CN" altLang="en-US"/>
          </a:p>
        </p:txBody>
      </p:sp>
    </p:spTree>
    <p:extLst>
      <p:ext uri="{BB962C8B-B14F-4D97-AF65-F5344CB8AC3E}">
        <p14:creationId xmlns:p14="http://schemas.microsoft.com/office/powerpoint/2010/main" val="227814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44</a:t>
            </a:fld>
            <a:endParaRPr lang="zh-CN" altLang="en-US"/>
          </a:p>
        </p:txBody>
      </p:sp>
    </p:spTree>
    <p:extLst>
      <p:ext uri="{BB962C8B-B14F-4D97-AF65-F5344CB8AC3E}">
        <p14:creationId xmlns:p14="http://schemas.microsoft.com/office/powerpoint/2010/main" val="103375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12</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19</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2/23/19</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2/23/19</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2/23/19</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3.tiff"/><Relationship Id="rId7"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tiff"/><Relationship Id="rId9" Type="http://schemas.openxmlformats.org/officeDocument/2006/relationships/hyperlink" Target="https://www.youtube.com/watch?v=YJJ3EUS_O_I"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tiff"/><Relationship Id="rId7"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hyperlink" Target="https://www.youtube.com/watch?v=mxlHzCjddnw" TargetMode="External"/><Relationship Id="rId4" Type="http://schemas.openxmlformats.org/officeDocument/2006/relationships/image" Target="../media/image24.tiff"/><Relationship Id="rId9" Type="http://schemas.openxmlformats.org/officeDocument/2006/relationships/image" Target="../media/image28.tiff"/></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2.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4.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 Id="rId1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7.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52.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8.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7.png"/><Relationship Id="rId5" Type="http://schemas.openxmlformats.org/officeDocument/2006/relationships/image" Target="../media/image52.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4289" y="2240593"/>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2/23/19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a:t>
            </a:r>
          </a:p>
          <a:p>
            <a:pPr algn="ctr"/>
            <a:r>
              <a:rPr lang="en-US" altLang="zh-CN" sz="2400" b="1" dirty="0">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12</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13</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2/23/19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104732" y="2693180"/>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314607" y="2869230"/>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552337" y="4180345"/>
            <a:ext cx="2964173"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Security &amp; Privacy</a:t>
            </a:r>
            <a:endParaRPr lang="zh-CN" altLang="en-US" sz="2400" b="1" dirty="0">
              <a:latin typeface="Arial" panose="020B0604020202020204" pitchFamily="34" charset="0"/>
              <a:cs typeface="Arial" panose="020B0604020202020204" pitchFamily="34" charset="0"/>
            </a:endParaRPr>
          </a:p>
        </p:txBody>
      </p:sp>
      <p:sp>
        <p:nvSpPr>
          <p:cNvPr id="48" name="文本框 7">
            <a:extLst>
              <a:ext uri="{FF2B5EF4-FFF2-40B4-BE49-F238E27FC236}">
                <a16:creationId xmlns:a16="http://schemas.microsoft.com/office/drawing/2014/main" id="{A6C1DA00-8CCB-475B-BDC0-39F23CC8E263}"/>
              </a:ext>
            </a:extLst>
          </p:cNvPr>
          <p:cNvSpPr txBox="1"/>
          <p:nvPr/>
        </p:nvSpPr>
        <p:spPr>
          <a:xfrm>
            <a:off x="9533243" y="4246337"/>
            <a:ext cx="2624239"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a:t>
            </a:r>
          </a:p>
        </p:txBody>
      </p:sp>
      <p:sp>
        <p:nvSpPr>
          <p:cNvPr id="19" name="文本框 7">
            <a:extLst>
              <a:ext uri="{FF2B5EF4-FFF2-40B4-BE49-F238E27FC236}">
                <a16:creationId xmlns:a16="http://schemas.microsoft.com/office/drawing/2014/main" id="{1853BFB7-7630-4E77-9F9C-8ED70ABE0BDB}"/>
              </a:ext>
            </a:extLst>
          </p:cNvPr>
          <p:cNvSpPr txBox="1"/>
          <p:nvPr/>
        </p:nvSpPr>
        <p:spPr>
          <a:xfrm>
            <a:off x="5814002" y="4155615"/>
            <a:ext cx="325995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 Home Devices Security &amp; Privacy</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24</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2/23/19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29</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24721"/>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6010019" y="4252706"/>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Smart Home Devices</a:t>
            </a:r>
          </a:p>
          <a:p>
            <a:pPr algn="ctr"/>
            <a:r>
              <a:rPr lang="en-US" altLang="zh-CN" sz="2400" b="1" dirty="0">
                <a:solidFill>
                  <a:srgbClr val="0A2E4A"/>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2" y="4317528"/>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94566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2/23/19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983826" y="4305455"/>
            <a:ext cx="268214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87040" y="4252705"/>
            <a:ext cx="317907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826515" y="4252705"/>
            <a:ext cx="1710725"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356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lstStyle/>
          <a:p>
            <a:r>
              <a:rPr lang="en-US" dirty="0"/>
              <a:t>A Typical Smart Home System</a:t>
            </a:r>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375"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2D3D14-C253-4437-9657-8BF4D6A29D2F}"/>
              </a:ext>
            </a:extLst>
          </p:cNvPr>
          <p:cNvCxnSpPr/>
          <p:nvPr/>
        </p:nvCxnSpPr>
        <p:spPr>
          <a:xfrm>
            <a:off x="2079812" y="518918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2B643D7-F283-4135-B2D7-A612707886DD}"/>
              </a:ext>
            </a:extLst>
          </p:cNvPr>
          <p:cNvCxnSpPr/>
          <p:nvPr/>
        </p:nvCxnSpPr>
        <p:spPr>
          <a:xfrm>
            <a:off x="5454570" y="519857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6ED2CE5F-B0CC-4298-9583-734FB479DD3F}"/>
              </a:ext>
            </a:extLst>
          </p:cNvPr>
          <p:cNvSpPr/>
          <p:nvPr/>
        </p:nvSpPr>
        <p:spPr>
          <a:xfrm>
            <a:off x="2830102" y="468907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28" name="椭圆 27">
            <a:extLst>
              <a:ext uri="{FF2B5EF4-FFF2-40B4-BE49-F238E27FC236}">
                <a16:creationId xmlns:a16="http://schemas.microsoft.com/office/drawing/2014/main" id="{E70C093F-7422-4395-BF1F-02F579A1D507}"/>
              </a:ext>
            </a:extLst>
          </p:cNvPr>
          <p:cNvSpPr/>
          <p:nvPr/>
        </p:nvSpPr>
        <p:spPr>
          <a:xfrm>
            <a:off x="6423069" y="4695966"/>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29" name="直接箭头连接符 28">
            <a:extLst>
              <a:ext uri="{FF2B5EF4-FFF2-40B4-BE49-F238E27FC236}">
                <a16:creationId xmlns:a16="http://schemas.microsoft.com/office/drawing/2014/main" id="{45622A41-E516-4A79-ACB2-E67FD2F377A2}"/>
              </a:ext>
            </a:extLst>
          </p:cNvPr>
          <p:cNvCxnSpPr>
            <a:cxnSpLocks/>
          </p:cNvCxnSpPr>
          <p:nvPr/>
        </p:nvCxnSpPr>
        <p:spPr>
          <a:xfrm flipV="1">
            <a:off x="2141903" y="2771415"/>
            <a:ext cx="2788580" cy="233430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406E1CE-FBF9-49EF-B897-D80227747547}"/>
              </a:ext>
            </a:extLst>
          </p:cNvPr>
          <p:cNvSpPr/>
          <p:nvPr/>
        </p:nvSpPr>
        <p:spPr>
          <a:xfrm>
            <a:off x="3160148" y="3514911"/>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3" name="直接箭头连接符 32">
            <a:extLst>
              <a:ext uri="{FF2B5EF4-FFF2-40B4-BE49-F238E27FC236}">
                <a16:creationId xmlns:a16="http://schemas.microsoft.com/office/drawing/2014/main" id="{12556919-F223-49C0-B83F-2B2768DB6746}"/>
              </a:ext>
            </a:extLst>
          </p:cNvPr>
          <p:cNvCxnSpPr>
            <a:cxnSpLocks/>
          </p:cNvCxnSpPr>
          <p:nvPr/>
        </p:nvCxnSpPr>
        <p:spPr>
          <a:xfrm>
            <a:off x="4953550" y="2833579"/>
            <a:ext cx="1" cy="122274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975F7D9-9308-4B17-A9AA-C1E597BEC20E}"/>
              </a:ext>
            </a:extLst>
          </p:cNvPr>
          <p:cNvSpPr/>
          <p:nvPr/>
        </p:nvSpPr>
        <p:spPr>
          <a:xfrm>
            <a:off x="5000160" y="311513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8" name="直接箭头连接符 37">
            <a:extLst>
              <a:ext uri="{FF2B5EF4-FFF2-40B4-BE49-F238E27FC236}">
                <a16:creationId xmlns:a16="http://schemas.microsoft.com/office/drawing/2014/main" id="{8D97B9D3-ED52-4303-805A-4C15ADD9CCF5}"/>
              </a:ext>
            </a:extLst>
          </p:cNvPr>
          <p:cNvCxnSpPr/>
          <p:nvPr/>
        </p:nvCxnSpPr>
        <p:spPr>
          <a:xfrm>
            <a:off x="5481280" y="447225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9CA6AEC-F09B-4D1E-9B1F-9A868169CDE7}"/>
              </a:ext>
            </a:extLst>
          </p:cNvPr>
          <p:cNvSpPr/>
          <p:nvPr/>
        </p:nvSpPr>
        <p:spPr>
          <a:xfrm>
            <a:off x="6410039" y="3976282"/>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cxnSp>
        <p:nvCxnSpPr>
          <p:cNvPr id="40" name="直接箭头连接符 39">
            <a:extLst>
              <a:ext uri="{FF2B5EF4-FFF2-40B4-BE49-F238E27FC236}">
                <a16:creationId xmlns:a16="http://schemas.microsoft.com/office/drawing/2014/main" id="{B4834142-E8C6-45ED-BC03-33189D376A21}"/>
              </a:ext>
            </a:extLst>
          </p:cNvPr>
          <p:cNvCxnSpPr>
            <a:cxnSpLocks/>
          </p:cNvCxnSpPr>
          <p:nvPr/>
        </p:nvCxnSpPr>
        <p:spPr>
          <a:xfrm flipH="1">
            <a:off x="5113039" y="2807483"/>
            <a:ext cx="1534160" cy="121957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9D90F28-06B9-4E43-85AB-21F31CD630E3}"/>
              </a:ext>
            </a:extLst>
          </p:cNvPr>
          <p:cNvSpPr/>
          <p:nvPr/>
        </p:nvSpPr>
        <p:spPr>
          <a:xfrm>
            <a:off x="6363379" y="297599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cxnSp>
        <p:nvCxnSpPr>
          <p:cNvPr id="44" name="直接箭头连接符 43">
            <a:extLst>
              <a:ext uri="{FF2B5EF4-FFF2-40B4-BE49-F238E27FC236}">
                <a16:creationId xmlns:a16="http://schemas.microsoft.com/office/drawing/2014/main" id="{997CC654-0A8C-4725-BFA8-2D9739610D93}"/>
              </a:ext>
            </a:extLst>
          </p:cNvPr>
          <p:cNvCxnSpPr/>
          <p:nvPr/>
        </p:nvCxnSpPr>
        <p:spPr>
          <a:xfrm>
            <a:off x="5481280" y="593475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7C9F3940-81A5-43ED-B05C-2A98E07599FB}"/>
              </a:ext>
            </a:extLst>
          </p:cNvPr>
          <p:cNvSpPr/>
          <p:nvPr/>
        </p:nvSpPr>
        <p:spPr>
          <a:xfrm>
            <a:off x="6421245" y="5460943"/>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2113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37" grpId="0" animBg="1"/>
      <p:bldP spid="39" grpId="0" animBg="1"/>
      <p:bldP spid="43"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#1 Open-Port Attacks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697" y="3398213"/>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 name="Picture 4" descr="Related image">
            <a:extLst>
              <a:ext uri="{FF2B5EF4-FFF2-40B4-BE49-F238E27FC236}">
                <a16:creationId xmlns:a16="http://schemas.microsoft.com/office/drawing/2014/main" id="{34E014B3-D23D-43C8-9D1E-704EF6112D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27" y="5154070"/>
            <a:ext cx="1406570" cy="140657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a:extLst>
              <a:ext uri="{FF2B5EF4-FFF2-40B4-BE49-F238E27FC236}">
                <a16:creationId xmlns:a16="http://schemas.microsoft.com/office/drawing/2014/main" id="{FE4A2FDD-00A9-4D49-B3EC-8D60BB396FB1}"/>
              </a:ext>
            </a:extLst>
          </p:cNvPr>
          <p:cNvCxnSpPr>
            <a:cxnSpLocks/>
          </p:cNvCxnSpPr>
          <p:nvPr/>
        </p:nvCxnSpPr>
        <p:spPr>
          <a:xfrm>
            <a:off x="2446242" y="5776603"/>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8860178-EB93-45E8-B56A-B40605ED18B0}"/>
              </a:ext>
            </a:extLst>
          </p:cNvPr>
          <p:cNvCxnSpPr>
            <a:cxnSpLocks/>
          </p:cNvCxnSpPr>
          <p:nvPr/>
        </p:nvCxnSpPr>
        <p:spPr>
          <a:xfrm>
            <a:off x="5479829" y="5843096"/>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DE75E7-CB79-4884-9D7E-7A884F5B7F14}"/>
              </a:ext>
            </a:extLst>
          </p:cNvPr>
          <p:cNvSpPr/>
          <p:nvPr/>
        </p:nvSpPr>
        <p:spPr>
          <a:xfrm>
            <a:off x="2013904" y="2232554"/>
            <a:ext cx="8869779"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Industry: </a:t>
            </a:r>
            <a:r>
              <a:rPr lang="en-US" sz="2800" dirty="0" err="1">
                <a:solidFill>
                  <a:schemeClr val="tx1"/>
                </a:solidFill>
                <a:latin typeface="Arial" panose="020B0604020202020204" pitchFamily="34" charset="0"/>
                <a:cs typeface="Arial" panose="020B0604020202020204" pitchFamily="34" charset="0"/>
              </a:rPr>
              <a:t>Mirai</a:t>
            </a:r>
            <a:r>
              <a:rPr lang="en-US" sz="2800" dirty="0">
                <a:solidFill>
                  <a:schemeClr val="tx1"/>
                </a:solidFill>
                <a:latin typeface="Arial" panose="020B0604020202020204" pitchFamily="34" charset="0"/>
                <a:cs typeface="Arial" panose="020B0604020202020204" pitchFamily="34" charset="0"/>
              </a:rPr>
              <a:t> (weak credentials), </a:t>
            </a:r>
            <a:r>
              <a:rPr lang="en-US" sz="2800" dirty="0" err="1">
                <a:solidFill>
                  <a:schemeClr val="tx1"/>
                </a:solidFill>
                <a:latin typeface="Arial" panose="020B0604020202020204" pitchFamily="34" charset="0"/>
                <a:cs typeface="Arial" panose="020B0604020202020204" pitchFamily="34" charset="0"/>
              </a:rPr>
              <a:t>IoTReaper</a:t>
            </a:r>
            <a:r>
              <a:rPr lang="en-US" sz="2800" dirty="0">
                <a:solidFill>
                  <a:schemeClr val="tx1"/>
                </a:solidFill>
                <a:latin typeface="Arial" panose="020B0604020202020204" pitchFamily="34" charset="0"/>
                <a:cs typeface="Arial" panose="020B0604020202020204" pitchFamily="34" charset="0"/>
              </a:rPr>
              <a:t>, Hajime (0day vulnerabilities)</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Academic: [Jia et al. INFOCOM18’]</a:t>
            </a:r>
          </a:p>
        </p:txBody>
      </p:sp>
    </p:spTree>
    <p:extLst>
      <p:ext uri="{BB962C8B-B14F-4D97-AF65-F5344CB8AC3E}">
        <p14:creationId xmlns:p14="http://schemas.microsoft.com/office/powerpoint/2010/main" val="155432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#2 Overprivileged Apps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921" y="886412"/>
            <a:ext cx="1405918" cy="140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124"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605" y="899169"/>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593" y="4196140"/>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3" name="Picture 4" descr="Related image">
            <a:extLst>
              <a:ext uri="{FF2B5EF4-FFF2-40B4-BE49-F238E27FC236}">
                <a16:creationId xmlns:a16="http://schemas.microsoft.com/office/drawing/2014/main" id="{C1975099-7337-4EF5-BEE3-CBAEDDFA43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2839" y="1499676"/>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a:extLst>
              <a:ext uri="{FF2B5EF4-FFF2-40B4-BE49-F238E27FC236}">
                <a16:creationId xmlns:a16="http://schemas.microsoft.com/office/drawing/2014/main" id="{BA8FE1E5-2406-4095-AEC2-70876ED28063}"/>
              </a:ext>
            </a:extLst>
          </p:cNvPr>
          <p:cNvCxnSpPr>
            <a:cxnSpLocks/>
            <a:stCxn id="23" idx="2"/>
            <a:endCxn id="1032" idx="0"/>
          </p:cNvCxnSpPr>
          <p:nvPr/>
        </p:nvCxnSpPr>
        <p:spPr>
          <a:xfrm>
            <a:off x="3693150" y="2460297"/>
            <a:ext cx="1200706" cy="1636960"/>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9FF659-A480-41FC-8362-52055363CCFF}"/>
              </a:ext>
            </a:extLst>
          </p:cNvPr>
          <p:cNvCxnSpPr>
            <a:cxnSpLocks/>
          </p:cNvCxnSpPr>
          <p:nvPr/>
        </p:nvCxnSpPr>
        <p:spPr>
          <a:xfrm>
            <a:off x="5698190" y="5380388"/>
            <a:ext cx="1555397"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9D9CB78-1B52-4B02-83CE-E00AA098C258}"/>
              </a:ext>
            </a:extLst>
          </p:cNvPr>
          <p:cNvSpPr/>
          <p:nvPr/>
        </p:nvSpPr>
        <p:spPr>
          <a:xfrm>
            <a:off x="1482090" y="920846"/>
            <a:ext cx="2955691"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092938C7-F01C-4B46-9600-2919FC3D2658}"/>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Related image">
            <a:extLst>
              <a:ext uri="{FF2B5EF4-FFF2-40B4-BE49-F238E27FC236}">
                <a16:creationId xmlns:a16="http://schemas.microsoft.com/office/drawing/2014/main" id="{75E0035A-F585-4AC0-90AF-B8613B966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1246" y="4657292"/>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54A238E6-B4A2-4B3B-8D57-266A909A8737}"/>
              </a:ext>
            </a:extLst>
          </p:cNvPr>
          <p:cNvCxnSpPr>
            <a:cxnSpLocks/>
            <a:stCxn id="37" idx="3"/>
          </p:cNvCxnSpPr>
          <p:nvPr/>
        </p:nvCxnSpPr>
        <p:spPr>
          <a:xfrm flipV="1">
            <a:off x="3301867" y="5137602"/>
            <a:ext cx="107997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C052A3C-8DF7-4081-96B9-6855F5BC4222}"/>
              </a:ext>
            </a:extLst>
          </p:cNvPr>
          <p:cNvSpPr/>
          <p:nvPr/>
        </p:nvSpPr>
        <p:spPr>
          <a:xfrm>
            <a:off x="3543590" y="2409198"/>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[Fernandes et al. SP16’]</a:t>
            </a:r>
          </a:p>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308596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0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D714917-1C12-436F-BFF4-5B46A9B93A8C}"/>
              </a:ext>
            </a:extLst>
          </p:cNvPr>
          <p:cNvPicPr>
            <a:picLocks noChangeAspect="1"/>
          </p:cNvPicPr>
          <p:nvPr/>
        </p:nvPicPr>
        <p:blipFill>
          <a:blip r:embed="rId14"/>
          <a:stretch>
            <a:fillRect/>
          </a:stretch>
        </p:blipFill>
        <p:spPr>
          <a:xfrm>
            <a:off x="1881187" y="2038350"/>
            <a:ext cx="8429625" cy="2781300"/>
          </a:xfrm>
          <a:prstGeom prst="rect">
            <a:avLst/>
          </a:prstGeom>
        </p:spPr>
      </p:pic>
    </p:spTree>
    <p:extLst>
      <p:ext uri="{BB962C8B-B14F-4D97-AF65-F5344CB8AC3E}">
        <p14:creationId xmlns:p14="http://schemas.microsoft.com/office/powerpoint/2010/main" val="25661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2" name="Picture 4" descr="Image result for security icon">
            <a:extLst>
              <a:ext uri="{FF2B5EF4-FFF2-40B4-BE49-F238E27FC236}">
                <a16:creationId xmlns:a16="http://schemas.microsoft.com/office/drawing/2014/main" id="{58770443-C6D1-4808-A8D8-D52D0E5E9B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8565" y="2664017"/>
            <a:ext cx="813480" cy="81348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A3EBD162-E25E-4CF8-B0AF-E61905ADC9E4}"/>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security icon">
            <a:extLst>
              <a:ext uri="{FF2B5EF4-FFF2-40B4-BE49-F238E27FC236}">
                <a16:creationId xmlns:a16="http://schemas.microsoft.com/office/drawing/2014/main" id="{71AFB417-4386-4364-95F1-BE674ECC1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3238" y="4782447"/>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ecurity icon">
            <a:extLst>
              <a:ext uri="{FF2B5EF4-FFF2-40B4-BE49-F238E27FC236}">
                <a16:creationId xmlns:a16="http://schemas.microsoft.com/office/drawing/2014/main" id="{4803E445-C3C1-412F-AEEE-58312F0844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801" y="4797442"/>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security icon">
            <a:extLst>
              <a:ext uri="{FF2B5EF4-FFF2-40B4-BE49-F238E27FC236}">
                <a16:creationId xmlns:a16="http://schemas.microsoft.com/office/drawing/2014/main" id="{9AB2E67F-1CAE-4F87-80A6-3F309CD16F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539"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914824" y="2320259"/>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err="1">
                <a:solidFill>
                  <a:schemeClr val="tx1"/>
                </a:solidFill>
              </a:rPr>
              <a:t>CaRF</a:t>
            </a:r>
            <a:r>
              <a:rPr lang="en-US" dirty="0">
                <a:solidFill>
                  <a:schemeClr val="tx1"/>
                </a:solidFill>
              </a:rPr>
              <a:t>: A Capability-Based RTOS Framework for CPS Embedded Devices</a:t>
            </a:r>
          </a:p>
        </p:txBody>
      </p:sp>
    </p:spTree>
    <p:extLst>
      <p:ext uri="{BB962C8B-B14F-4D97-AF65-F5344CB8AC3E}">
        <p14:creationId xmlns:p14="http://schemas.microsoft.com/office/powerpoint/2010/main" val="410272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DD94FB-79CE-4E18-952E-A1732720B869}"/>
              </a:ext>
            </a:extLst>
          </p:cNvPr>
          <p:cNvSpPr>
            <a:spLocks noGrp="1"/>
          </p:cNvSpPr>
          <p:nvPr>
            <p:ph type="title"/>
          </p:nvPr>
        </p:nvSpPr>
        <p:spPr/>
        <p:txBody>
          <a:bodyPr/>
          <a:lstStyle/>
          <a:p>
            <a:r>
              <a:rPr lang="en-US" dirty="0"/>
              <a:t>Overall Architecture of the Framework</a:t>
            </a:r>
          </a:p>
        </p:txBody>
      </p:sp>
      <p:sp>
        <p:nvSpPr>
          <p:cNvPr id="6" name="矩形: 圆角 5">
            <a:extLst>
              <a:ext uri="{FF2B5EF4-FFF2-40B4-BE49-F238E27FC236}">
                <a16:creationId xmlns:a16="http://schemas.microsoft.com/office/drawing/2014/main" id="{EF810BFE-CAB0-4290-B431-0A19F8E19DD4}"/>
              </a:ext>
            </a:extLst>
          </p:cNvPr>
          <p:cNvSpPr/>
          <p:nvPr/>
        </p:nvSpPr>
        <p:spPr>
          <a:xfrm>
            <a:off x="71946" y="890324"/>
            <a:ext cx="12120053" cy="58524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2C813073-A4D0-4B0B-BCB0-02AF20A02374}"/>
              </a:ext>
            </a:extLst>
          </p:cNvPr>
          <p:cNvSpPr/>
          <p:nvPr/>
        </p:nvSpPr>
        <p:spPr>
          <a:xfrm>
            <a:off x="196770" y="4053682"/>
            <a:ext cx="7173434" cy="1721606"/>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9A4613A8-C5E0-42E1-8123-C90A4DA47059}"/>
              </a:ext>
            </a:extLst>
          </p:cNvPr>
          <p:cNvSpPr txBox="1"/>
          <p:nvPr/>
        </p:nvSpPr>
        <p:spPr>
          <a:xfrm>
            <a:off x="2873822" y="535789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HAL</a:t>
            </a:r>
            <a:endParaRPr lang="en-US" sz="2000" b="1"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CEAF7206-806D-4818-823C-1EB31DFF9779}"/>
              </a:ext>
            </a:extLst>
          </p:cNvPr>
          <p:cNvSpPr/>
          <p:nvPr/>
        </p:nvSpPr>
        <p:spPr>
          <a:xfrm>
            <a:off x="196769" y="1170707"/>
            <a:ext cx="9608761" cy="2843716"/>
          </a:xfrm>
          <a:prstGeom prst="round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文本框 9">
            <a:extLst>
              <a:ext uri="{FF2B5EF4-FFF2-40B4-BE49-F238E27FC236}">
                <a16:creationId xmlns:a16="http://schemas.microsoft.com/office/drawing/2014/main" id="{378E31D4-D5C3-40F0-881D-0181EB0151A3}"/>
              </a:ext>
            </a:extLst>
          </p:cNvPr>
          <p:cNvSpPr txBox="1"/>
          <p:nvPr/>
        </p:nvSpPr>
        <p:spPr>
          <a:xfrm>
            <a:off x="5125502" y="1110590"/>
            <a:ext cx="98296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Kernel</a:t>
            </a:r>
          </a:p>
        </p:txBody>
      </p:sp>
      <p:sp>
        <p:nvSpPr>
          <p:cNvPr id="11" name="文本框 10">
            <a:extLst>
              <a:ext uri="{FF2B5EF4-FFF2-40B4-BE49-F238E27FC236}">
                <a16:creationId xmlns:a16="http://schemas.microsoft.com/office/drawing/2014/main" id="{86C3CADB-7C52-47F3-A8DC-3B7C63FB50F3}"/>
              </a:ext>
            </a:extLst>
          </p:cNvPr>
          <p:cNvSpPr txBox="1"/>
          <p:nvPr/>
        </p:nvSpPr>
        <p:spPr>
          <a:xfrm>
            <a:off x="3177060" y="3604442"/>
            <a:ext cx="103348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RTOS</a:t>
            </a:r>
            <a:endParaRPr lang="en-US" sz="2000" b="1" dirty="0">
              <a:latin typeface="Arial" panose="020B0604020202020204" pitchFamily="34" charset="0"/>
              <a:cs typeface="Arial" panose="020B0604020202020204" pitchFamily="34" charset="0"/>
            </a:endParaRPr>
          </a:p>
        </p:txBody>
      </p:sp>
      <p:cxnSp>
        <p:nvCxnSpPr>
          <p:cNvPr id="12" name="直接连接符 11">
            <a:extLst>
              <a:ext uri="{FF2B5EF4-FFF2-40B4-BE49-F238E27FC236}">
                <a16:creationId xmlns:a16="http://schemas.microsoft.com/office/drawing/2014/main" id="{21C45A5C-AB61-424E-9601-C8359C42BF03}"/>
              </a:ext>
            </a:extLst>
          </p:cNvPr>
          <p:cNvCxnSpPr>
            <a:cxnSpLocks/>
          </p:cNvCxnSpPr>
          <p:nvPr/>
        </p:nvCxnSpPr>
        <p:spPr>
          <a:xfrm>
            <a:off x="2873822" y="1072588"/>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6E7ABC-B386-46D0-BEB5-A922D915BB23}"/>
              </a:ext>
            </a:extLst>
          </p:cNvPr>
          <p:cNvGrpSpPr/>
          <p:nvPr/>
        </p:nvGrpSpPr>
        <p:grpSpPr>
          <a:xfrm>
            <a:off x="4324310" y="4153818"/>
            <a:ext cx="1653701" cy="1472116"/>
            <a:chOff x="7065045" y="4437915"/>
            <a:chExt cx="1640193" cy="1473036"/>
          </a:xfrm>
        </p:grpSpPr>
        <p:sp>
          <p:nvSpPr>
            <p:cNvPr id="14" name="矩形 13">
              <a:extLst>
                <a:ext uri="{FF2B5EF4-FFF2-40B4-BE49-F238E27FC236}">
                  <a16:creationId xmlns:a16="http://schemas.microsoft.com/office/drawing/2014/main" id="{2FB0A120-BA37-429F-AD39-B9DC14D5D93C}"/>
                </a:ext>
              </a:extLst>
            </p:cNvPr>
            <p:cNvSpPr/>
            <p:nvPr/>
          </p:nvSpPr>
          <p:spPr>
            <a:xfrm>
              <a:off x="7065045" y="4437915"/>
              <a:ext cx="1640193" cy="144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421033CA-6516-4A1B-9E8C-A97DC840A2F1}"/>
                </a:ext>
              </a:extLst>
            </p:cNvPr>
            <p:cNvSpPr txBox="1"/>
            <p:nvPr/>
          </p:nvSpPr>
          <p:spPr>
            <a:xfrm>
              <a:off x="7443237" y="5510840"/>
              <a:ext cx="883805" cy="40011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A5E2BD7E-F94B-42DB-A876-3C9A7B57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256" y="4550052"/>
              <a:ext cx="1025769" cy="102576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EFBA3A4B-9BAA-43A8-9F20-6BA0895F9FA4}"/>
              </a:ext>
            </a:extLst>
          </p:cNvPr>
          <p:cNvSpPr/>
          <p:nvPr/>
        </p:nvSpPr>
        <p:spPr>
          <a:xfrm>
            <a:off x="706226" y="4188446"/>
            <a:ext cx="1665945" cy="14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Image result for pcb board icon">
            <a:extLst>
              <a:ext uri="{FF2B5EF4-FFF2-40B4-BE49-F238E27FC236}">
                <a16:creationId xmlns:a16="http://schemas.microsoft.com/office/drawing/2014/main" id="{2142EB7C-A3BF-4EC3-B095-C05CF105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77" y="4153818"/>
            <a:ext cx="1303065" cy="1303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70B98E1-4919-4363-81A0-47A771C800E4}"/>
              </a:ext>
            </a:extLst>
          </p:cNvPr>
          <p:cNvSpPr txBox="1"/>
          <p:nvPr/>
        </p:nvSpPr>
        <p:spPr>
          <a:xfrm>
            <a:off x="1216762" y="5188616"/>
            <a:ext cx="713656"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BSP</a:t>
            </a:r>
            <a:endParaRPr 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E77E2416-1AA7-451B-AE7D-EC642EC32CB0}"/>
              </a:ext>
            </a:extLst>
          </p:cNvPr>
          <p:cNvSpPr/>
          <p:nvPr/>
        </p:nvSpPr>
        <p:spPr>
          <a:xfrm>
            <a:off x="695493" y="1767703"/>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transmission icon">
            <a:extLst>
              <a:ext uri="{FF2B5EF4-FFF2-40B4-BE49-F238E27FC236}">
                <a16:creationId xmlns:a16="http://schemas.microsoft.com/office/drawing/2014/main" id="{1F60D3EF-B05F-4204-97D5-7DDDA7C9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775" y="1906720"/>
            <a:ext cx="921541" cy="92154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CDC6B1C-408A-487F-89CE-DB12BC51CE68}"/>
              </a:ext>
            </a:extLst>
          </p:cNvPr>
          <p:cNvSpPr txBox="1"/>
          <p:nvPr/>
        </p:nvSpPr>
        <p:spPr>
          <a:xfrm>
            <a:off x="607977" y="2722614"/>
            <a:ext cx="1992853"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Communication </a:t>
            </a:r>
          </a:p>
          <a:p>
            <a:pPr algn="ctr"/>
            <a:r>
              <a:rPr lang="en-US" b="1" dirty="0">
                <a:latin typeface="Arial" panose="020B0604020202020204" pitchFamily="34" charset="0"/>
                <a:cs typeface="Arial" panose="020B0604020202020204" pitchFamily="34" charset="0"/>
              </a:rPr>
              <a:t>Module</a:t>
            </a:r>
          </a:p>
        </p:txBody>
      </p:sp>
      <p:sp>
        <p:nvSpPr>
          <p:cNvPr id="23" name="矩形 22">
            <a:extLst>
              <a:ext uri="{FF2B5EF4-FFF2-40B4-BE49-F238E27FC236}">
                <a16:creationId xmlns:a16="http://schemas.microsoft.com/office/drawing/2014/main" id="{82621E0C-3E35-4569-ABA2-929190AE6ECF}"/>
              </a:ext>
            </a:extLst>
          </p:cNvPr>
          <p:cNvSpPr/>
          <p:nvPr/>
        </p:nvSpPr>
        <p:spPr>
          <a:xfrm>
            <a:off x="7818862"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FF2741EA-2F83-492E-BFE0-0091741B7F51}"/>
              </a:ext>
            </a:extLst>
          </p:cNvPr>
          <p:cNvSpPr/>
          <p:nvPr/>
        </p:nvSpPr>
        <p:spPr>
          <a:xfrm>
            <a:off x="5692438"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DA46121F-DDEE-460A-BE6F-134CBC844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819" y="1906720"/>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EF699DBF-7410-42C9-ACC7-BE8FDA3BD61A}"/>
              </a:ext>
            </a:extLst>
          </p:cNvPr>
          <p:cNvSpPr txBox="1"/>
          <p:nvPr/>
        </p:nvSpPr>
        <p:spPr>
          <a:xfrm>
            <a:off x="8356558" y="2933586"/>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A5750B4D-99DD-4A63-BC35-F0937E2E3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071" y="1750553"/>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4B890DC3-1567-4C83-826E-ECD5812AB91F}"/>
              </a:ext>
            </a:extLst>
          </p:cNvPr>
          <p:cNvSpPr txBox="1"/>
          <p:nvPr/>
        </p:nvSpPr>
        <p:spPr>
          <a:xfrm>
            <a:off x="6232789" y="2929071"/>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CAM</a:t>
            </a:r>
          </a:p>
        </p:txBody>
      </p:sp>
      <p:sp>
        <p:nvSpPr>
          <p:cNvPr id="29" name="文本框 28">
            <a:extLst>
              <a:ext uri="{FF2B5EF4-FFF2-40B4-BE49-F238E27FC236}">
                <a16:creationId xmlns:a16="http://schemas.microsoft.com/office/drawing/2014/main" id="{885B8A88-BA66-413B-95D1-8D671FA9AFF9}"/>
              </a:ext>
            </a:extLst>
          </p:cNvPr>
          <p:cNvSpPr txBox="1"/>
          <p:nvPr/>
        </p:nvSpPr>
        <p:spPr>
          <a:xfrm>
            <a:off x="4753678" y="6326273"/>
            <a:ext cx="437912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MCU-Level OS Architecture</a:t>
            </a:r>
            <a:endParaRPr lang="en-US" sz="2000" b="1" dirty="0">
              <a:latin typeface="Arial" panose="020B0604020202020204" pitchFamily="34" charset="0"/>
              <a:cs typeface="Arial" panose="020B0604020202020204" pitchFamily="34" charset="0"/>
            </a:endParaRPr>
          </a:p>
        </p:txBody>
      </p:sp>
      <p:sp>
        <p:nvSpPr>
          <p:cNvPr id="30" name="矩形: 圆角 29">
            <a:extLst>
              <a:ext uri="{FF2B5EF4-FFF2-40B4-BE49-F238E27FC236}">
                <a16:creationId xmlns:a16="http://schemas.microsoft.com/office/drawing/2014/main" id="{E4EA6894-BCA2-4558-BBC1-A70437E00F1A}"/>
              </a:ext>
            </a:extLst>
          </p:cNvPr>
          <p:cNvSpPr/>
          <p:nvPr/>
        </p:nvSpPr>
        <p:spPr>
          <a:xfrm>
            <a:off x="9949094" y="1244848"/>
            <a:ext cx="2141387" cy="4518192"/>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2904F748-2F85-4EAA-8389-75361F44FFE7}"/>
              </a:ext>
            </a:extLst>
          </p:cNvPr>
          <p:cNvSpPr txBox="1"/>
          <p:nvPr/>
        </p:nvSpPr>
        <p:spPr>
          <a:xfrm>
            <a:off x="10225907" y="531362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CSFS</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8EEBABB1-D9F7-4BE6-A69F-F3EA48C0EF65}"/>
              </a:ext>
            </a:extLst>
          </p:cNvPr>
          <p:cNvCxnSpPr>
            <a:cxnSpLocks/>
          </p:cNvCxnSpPr>
          <p:nvPr/>
        </p:nvCxnSpPr>
        <p:spPr>
          <a:xfrm>
            <a:off x="9949093" y="2808772"/>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41125B4-7A7F-4AE9-A8CE-614EAEA7F8CD}"/>
              </a:ext>
            </a:extLst>
          </p:cNvPr>
          <p:cNvSpPr/>
          <p:nvPr/>
        </p:nvSpPr>
        <p:spPr>
          <a:xfrm>
            <a:off x="10145605" y="1345604"/>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B5E05DF1-6801-431F-8E6A-C35A3BC1B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795" y="1380084"/>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517821-C919-422D-86FC-324512C1691C}"/>
              </a:ext>
            </a:extLst>
          </p:cNvPr>
          <p:cNvSpPr txBox="1"/>
          <p:nvPr/>
        </p:nvSpPr>
        <p:spPr>
          <a:xfrm>
            <a:off x="10248457" y="2195231"/>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F69FF51C-90CC-4878-A9D9-ACF848120FDA}"/>
              </a:ext>
            </a:extLst>
          </p:cNvPr>
          <p:cNvSpPr/>
          <p:nvPr/>
        </p:nvSpPr>
        <p:spPr>
          <a:xfrm>
            <a:off x="10148395" y="2958589"/>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DB4AB1F-5C46-4150-8C66-FED7C7B00021}"/>
              </a:ext>
            </a:extLst>
          </p:cNvPr>
          <p:cNvSpPr txBox="1"/>
          <p:nvPr/>
        </p:nvSpPr>
        <p:spPr>
          <a:xfrm>
            <a:off x="10155301" y="4958674"/>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4A057A76-871C-4690-B3B4-9026B7936E1E}"/>
              </a:ext>
            </a:extLst>
          </p:cNvPr>
          <p:cNvCxnSpPr>
            <a:cxnSpLocks/>
          </p:cNvCxnSpPr>
          <p:nvPr/>
        </p:nvCxnSpPr>
        <p:spPr>
          <a:xfrm>
            <a:off x="10145605" y="3337754"/>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2BE3BC-57F5-41DA-A2E7-055E92FD3FAC}"/>
              </a:ext>
            </a:extLst>
          </p:cNvPr>
          <p:cNvCxnSpPr>
            <a:cxnSpLocks/>
          </p:cNvCxnSpPr>
          <p:nvPr/>
        </p:nvCxnSpPr>
        <p:spPr>
          <a:xfrm>
            <a:off x="10148395" y="3716575"/>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4F252C-1700-4DC4-81AA-51B8A1D7FC46}"/>
              </a:ext>
            </a:extLst>
          </p:cNvPr>
          <p:cNvCxnSpPr>
            <a:cxnSpLocks/>
          </p:cNvCxnSpPr>
          <p:nvPr/>
        </p:nvCxnSpPr>
        <p:spPr>
          <a:xfrm>
            <a:off x="10145345" y="412998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C2EAF31-F7A6-4897-AD57-F4B1264873DE}"/>
              </a:ext>
            </a:extLst>
          </p:cNvPr>
          <p:cNvCxnSpPr>
            <a:cxnSpLocks/>
          </p:cNvCxnSpPr>
          <p:nvPr/>
        </p:nvCxnSpPr>
        <p:spPr>
          <a:xfrm>
            <a:off x="10145344" y="453518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B5DC16-CAA6-483E-91C3-3A764F89AC94}"/>
                  </a:ext>
                </a:extLst>
              </p:cNvPr>
              <p:cNvSpPr txBox="1"/>
              <p:nvPr/>
            </p:nvSpPr>
            <p:spPr>
              <a:xfrm>
                <a:off x="10204705" y="45960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45B5DC16-CAA6-483E-91C3-3A764F89AC94}"/>
                  </a:ext>
                </a:extLst>
              </p:cNvPr>
              <p:cNvSpPr txBox="1">
                <a:spLocks noRot="1" noChangeAspect="1" noMove="1" noResize="1" noEditPoints="1" noAdjustHandles="1" noChangeArrowheads="1" noChangeShapeType="1" noTextEdit="1"/>
              </p:cNvSpPr>
              <p:nvPr/>
            </p:nvSpPr>
            <p:spPr>
              <a:xfrm>
                <a:off x="10204705" y="4596000"/>
                <a:ext cx="1745005" cy="3400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C82BEB5-D48C-4F46-9664-EFEBA3B1F619}"/>
                  </a:ext>
                </a:extLst>
              </p:cNvPr>
              <p:cNvSpPr txBox="1"/>
              <p:nvPr/>
            </p:nvSpPr>
            <p:spPr>
              <a:xfrm>
                <a:off x="10193634" y="338969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BC82BEB5-D48C-4F46-9664-EFEBA3B1F619}"/>
                  </a:ext>
                </a:extLst>
              </p:cNvPr>
              <p:cNvSpPr txBox="1">
                <a:spLocks noRot="1" noChangeAspect="1" noMove="1" noResize="1" noEditPoints="1" noAdjustHandles="1" noChangeArrowheads="1" noChangeShapeType="1" noTextEdit="1"/>
              </p:cNvSpPr>
              <p:nvPr/>
            </p:nvSpPr>
            <p:spPr>
              <a:xfrm>
                <a:off x="10193634" y="3389691"/>
                <a:ext cx="1745005" cy="34002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E3A50B-867F-4C39-B0A7-BCFAFF3B6B1B}"/>
                  </a:ext>
                </a:extLst>
              </p:cNvPr>
              <p:cNvSpPr txBox="1"/>
              <p:nvPr/>
            </p:nvSpPr>
            <p:spPr>
              <a:xfrm>
                <a:off x="10203310" y="2997725"/>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45E3A50B-867F-4C39-B0A7-BCFAFF3B6B1B}"/>
                  </a:ext>
                </a:extLst>
              </p:cNvPr>
              <p:cNvSpPr txBox="1">
                <a:spLocks noRot="1" noChangeAspect="1" noMove="1" noResize="1" noEditPoints="1" noAdjustHandles="1" noChangeArrowheads="1" noChangeShapeType="1" noTextEdit="1"/>
              </p:cNvSpPr>
              <p:nvPr/>
            </p:nvSpPr>
            <p:spPr>
              <a:xfrm>
                <a:off x="10203310" y="2997725"/>
                <a:ext cx="1745005" cy="340029"/>
              </a:xfrm>
              <a:prstGeom prst="rect">
                <a:avLst/>
              </a:prstGeom>
              <a:blipFill>
                <a:blip r:embed="rId11"/>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075CCE98-1670-4B52-81DD-D89B314DBE73}"/>
              </a:ext>
            </a:extLst>
          </p:cNvPr>
          <p:cNvSpPr txBox="1"/>
          <p:nvPr/>
        </p:nvSpPr>
        <p:spPr>
          <a:xfrm rot="5400000">
            <a:off x="10901045" y="4122635"/>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01842423-7CE6-41CB-B86C-38C12DBE8D88}"/>
              </a:ext>
            </a:extLst>
          </p:cNvPr>
          <p:cNvCxnSpPr>
            <a:cxnSpLocks/>
          </p:cNvCxnSpPr>
          <p:nvPr/>
        </p:nvCxnSpPr>
        <p:spPr>
          <a:xfrm>
            <a:off x="10137324" y="493520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BF7A1C3-3B9A-40A8-91E0-EBC2D293E30E}"/>
                  </a:ext>
                </a:extLst>
              </p:cNvPr>
              <p:cNvSpPr txBox="1"/>
              <p:nvPr/>
            </p:nvSpPr>
            <p:spPr>
              <a:xfrm>
                <a:off x="10204705" y="3802944"/>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CBF7A1C3-3B9A-40A8-91E0-EBC2D293E30E}"/>
                  </a:ext>
                </a:extLst>
              </p:cNvPr>
              <p:cNvSpPr txBox="1">
                <a:spLocks noRot="1" noChangeAspect="1" noMove="1" noResize="1" noEditPoints="1" noAdjustHandles="1" noChangeArrowheads="1" noChangeShapeType="1" noTextEdit="1"/>
              </p:cNvSpPr>
              <p:nvPr/>
            </p:nvSpPr>
            <p:spPr>
              <a:xfrm>
                <a:off x="10204705" y="3802944"/>
                <a:ext cx="1745005" cy="340029"/>
              </a:xfrm>
              <a:prstGeom prst="rect">
                <a:avLst/>
              </a:prstGeom>
              <a:blipFill>
                <a:blip r:embed="rId12"/>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D97DE091-E1D5-41FE-A056-2BE8CA75CF56}"/>
              </a:ext>
            </a:extLst>
          </p:cNvPr>
          <p:cNvSpPr txBox="1"/>
          <p:nvPr/>
        </p:nvSpPr>
        <p:spPr>
          <a:xfrm>
            <a:off x="-353997" y="5911788"/>
            <a:ext cx="3409552"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a:solidFill>
                  <a:srgbClr val="FF0000"/>
                </a:solidFill>
                <a:latin typeface="Arial" panose="020B0604020202020204" pitchFamily="34" charset="0"/>
                <a:cs typeface="Arial" panose="020B0604020202020204" pitchFamily="34" charset="0"/>
              </a:rPr>
              <a:t>Region</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4315342-95A2-4C7E-88AC-F9E643EEFE1F}"/>
              </a:ext>
            </a:extLst>
          </p:cNvPr>
          <p:cNvSpPr txBox="1"/>
          <p:nvPr/>
        </p:nvSpPr>
        <p:spPr>
          <a:xfrm>
            <a:off x="6150382" y="5895404"/>
            <a:ext cx="2339102" cy="461665"/>
          </a:xfrm>
          <a:prstGeom prst="rect">
            <a:avLst/>
          </a:prstGeom>
          <a:noFill/>
        </p:spPr>
        <p:txBody>
          <a:bodyPr wrap="non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Region</a:t>
            </a:r>
            <a:endParaRPr lang="en-US" sz="2000" b="1" dirty="0">
              <a:solidFill>
                <a:srgbClr val="00B050"/>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54F7128F-32E6-4311-8B91-94C365C2BD1F}"/>
              </a:ext>
            </a:extLst>
          </p:cNvPr>
          <p:cNvSpPr/>
          <p:nvPr/>
        </p:nvSpPr>
        <p:spPr>
          <a:xfrm>
            <a:off x="3326840" y="176318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Image result for door icon">
            <a:extLst>
              <a:ext uri="{FF2B5EF4-FFF2-40B4-BE49-F238E27FC236}">
                <a16:creationId xmlns:a16="http://schemas.microsoft.com/office/drawing/2014/main" id="{838B293D-0623-41A4-851A-DEA0580DE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220" y="1823224"/>
            <a:ext cx="1166543" cy="1166543"/>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76A73060-76F7-47C4-A6E0-5491470187C7}"/>
              </a:ext>
            </a:extLst>
          </p:cNvPr>
          <p:cNvSpPr txBox="1"/>
          <p:nvPr/>
        </p:nvSpPr>
        <p:spPr>
          <a:xfrm>
            <a:off x="3704343" y="2977360"/>
            <a:ext cx="9700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NSEM</a:t>
            </a:r>
          </a:p>
        </p:txBody>
      </p:sp>
      <p:sp>
        <p:nvSpPr>
          <p:cNvPr id="72" name="文本框 71">
            <a:extLst>
              <a:ext uri="{FF2B5EF4-FFF2-40B4-BE49-F238E27FC236}">
                <a16:creationId xmlns:a16="http://schemas.microsoft.com/office/drawing/2014/main" id="{93189504-5252-4474-951F-AFAE74AECF14}"/>
              </a:ext>
            </a:extLst>
          </p:cNvPr>
          <p:cNvSpPr txBox="1"/>
          <p:nvPr/>
        </p:nvSpPr>
        <p:spPr>
          <a:xfrm>
            <a:off x="407794" y="1171236"/>
            <a:ext cx="2422458"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User-Level Thread</a:t>
            </a:r>
            <a:endParaRPr 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FC01E4B-39BD-4475-8CF7-153B5CB54C79}"/>
                  </a:ext>
                </a:extLst>
              </p:cNvPr>
              <p:cNvSpPr txBox="1"/>
              <p:nvPr/>
            </p:nvSpPr>
            <p:spPr>
              <a:xfrm>
                <a:off x="7413774" y="4515582"/>
                <a:ext cx="2512419" cy="369332"/>
              </a:xfrm>
              <a:prstGeom prst="rect">
                <a:avLst/>
              </a:prstGeom>
              <a:noFill/>
            </p:spPr>
            <p:txBody>
              <a:bodyPr wrap="none" lIns="0" tIns="0" rIns="0" bIns="0" rtlCol="0">
                <a:spAutoFit/>
              </a:bodyPr>
              <a:lstStyle/>
              <a:p>
                <a:r>
                  <a:rPr lang="en-US" sz="2400" b="1" dirty="0"/>
                  <a:t>C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𝑰𝑫</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𝑬</m:t>
                    </m:r>
                    <m:r>
                      <a:rPr lang="en-US" sz="2400" b="1" i="1" smtClean="0">
                        <a:latin typeface="Cambria Math" panose="02040503050406030204" pitchFamily="18" charset="0"/>
                      </a:rPr>
                      <m:t>)</m:t>
                    </m:r>
                  </m:oMath>
                </a14:m>
                <a:endParaRPr lang="en-US" sz="2400" b="1" dirty="0"/>
              </a:p>
            </p:txBody>
          </p:sp>
        </mc:Choice>
        <mc:Fallback xmlns="">
          <p:sp>
            <p:nvSpPr>
              <p:cNvPr id="73" name="文本框 72">
                <a:extLst>
                  <a:ext uri="{FF2B5EF4-FFF2-40B4-BE49-F238E27FC236}">
                    <a16:creationId xmlns:a16="http://schemas.microsoft.com/office/drawing/2014/main" id="{BFC01E4B-39BD-4475-8CF7-153B5CB54C79}"/>
                  </a:ext>
                </a:extLst>
              </p:cNvPr>
              <p:cNvSpPr txBox="1">
                <a:spLocks noRot="1" noChangeAspect="1" noMove="1" noResize="1" noEditPoints="1" noAdjustHandles="1" noChangeArrowheads="1" noChangeShapeType="1" noTextEdit="1"/>
              </p:cNvSpPr>
              <p:nvPr/>
            </p:nvSpPr>
            <p:spPr>
              <a:xfrm>
                <a:off x="7413774" y="4515582"/>
                <a:ext cx="2512419" cy="369332"/>
              </a:xfrm>
              <a:prstGeom prst="rect">
                <a:avLst/>
              </a:prstGeom>
              <a:blipFill>
                <a:blip r:embed="rId14"/>
                <a:stretch>
                  <a:fillRect l="-7282" t="-26667" r="-509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8FFA60C-1CEA-473A-A7F6-5B3287B0E87F}"/>
                  </a:ext>
                </a:extLst>
              </p:cNvPr>
              <p:cNvSpPr txBox="1"/>
              <p:nvPr/>
            </p:nvSpPr>
            <p:spPr>
              <a:xfrm>
                <a:off x="7833501" y="4901298"/>
                <a:ext cx="1401538" cy="369332"/>
              </a:xfrm>
              <a:prstGeom prst="rect">
                <a:avLst/>
              </a:prstGeom>
              <a:noFill/>
            </p:spPr>
            <p:txBody>
              <a:bodyPr wrap="none" lIns="0" tIns="0" rIns="0" bIns="0" rtlCol="0">
                <a:spAutoFit/>
              </a:bodyPr>
              <a:lstStyle/>
              <a:p>
                <a:r>
                  <a:rPr lang="en-US" sz="2400" b="1" dirty="0"/>
                  <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𝑺</m:t>
                    </m:r>
                    <m:r>
                      <a:rPr lang="en-US" sz="2400" b="1" i="1" smtClean="0">
                        <a:latin typeface="Cambria Math" panose="02040503050406030204" pitchFamily="18" charset="0"/>
                      </a:rPr>
                      <m:t>, </m:t>
                    </m:r>
                    <m:r>
                      <a:rPr lang="en-US" sz="2400" b="1" i="1" smtClean="0">
                        <a:latin typeface="Cambria Math" panose="02040503050406030204" pitchFamily="18" charset="0"/>
                      </a:rPr>
                      <m:t>𝑶</m:t>
                    </m:r>
                    <m:r>
                      <a:rPr lang="en-US" sz="2400" b="1" i="1" smtClean="0">
                        <a:latin typeface="Cambria Math" panose="02040503050406030204" pitchFamily="18" charset="0"/>
                      </a:rPr>
                      <m:t>)</m:t>
                    </m:r>
                  </m:oMath>
                </a14:m>
                <a:endParaRPr lang="en-US" sz="2400" b="1" dirty="0"/>
              </a:p>
            </p:txBody>
          </p:sp>
        </mc:Choice>
        <mc:Fallback xmlns="">
          <p:sp>
            <p:nvSpPr>
              <p:cNvPr id="74" name="文本框 73">
                <a:extLst>
                  <a:ext uri="{FF2B5EF4-FFF2-40B4-BE49-F238E27FC236}">
                    <a16:creationId xmlns:a16="http://schemas.microsoft.com/office/drawing/2014/main" id="{A8FFA60C-1CEA-473A-A7F6-5B3287B0E87F}"/>
                  </a:ext>
                </a:extLst>
              </p:cNvPr>
              <p:cNvSpPr txBox="1">
                <a:spLocks noRot="1" noChangeAspect="1" noMove="1" noResize="1" noEditPoints="1" noAdjustHandles="1" noChangeArrowheads="1" noChangeShapeType="1" noTextEdit="1"/>
              </p:cNvSpPr>
              <p:nvPr/>
            </p:nvSpPr>
            <p:spPr>
              <a:xfrm>
                <a:off x="7833501" y="4901298"/>
                <a:ext cx="1401538" cy="369332"/>
              </a:xfrm>
              <a:prstGeom prst="rect">
                <a:avLst/>
              </a:prstGeom>
              <a:blipFill>
                <a:blip r:embed="rId15"/>
                <a:stretch>
                  <a:fillRect l="-13043" t="-24590" r="-9565" b="-49180"/>
                </a:stretch>
              </a:blipFill>
            </p:spPr>
            <p:txBody>
              <a:bodyPr/>
              <a:lstStyle/>
              <a:p>
                <a:r>
                  <a:rPr lang="en-US">
                    <a:noFill/>
                  </a:rPr>
                  <a:t> </a:t>
                </a:r>
              </a:p>
            </p:txBody>
          </p:sp>
        </mc:Fallback>
      </mc:AlternateContent>
    </p:spTree>
    <p:extLst>
      <p:ext uri="{BB962C8B-B14F-4D97-AF65-F5344CB8AC3E}">
        <p14:creationId xmlns:p14="http://schemas.microsoft.com/office/powerpoint/2010/main" val="85800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9ADD64E-B68C-4D4B-9ADF-1A640BCD0D9F}"/>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pic>
        <p:nvPicPr>
          <p:cNvPr id="7" name="图片 6">
            <a:extLst>
              <a:ext uri="{FF2B5EF4-FFF2-40B4-BE49-F238E27FC236}">
                <a16:creationId xmlns:a16="http://schemas.microsoft.com/office/drawing/2014/main" id="{ECDCC17D-435C-4343-8DB0-B22D33A441A2}"/>
              </a:ext>
            </a:extLst>
          </p:cNvPr>
          <p:cNvPicPr>
            <a:picLocks noChangeAspect="1"/>
          </p:cNvPicPr>
          <p:nvPr/>
        </p:nvPicPr>
        <p:blipFill>
          <a:blip r:embed="rId3"/>
          <a:stretch>
            <a:fillRect/>
          </a:stretch>
        </p:blipFill>
        <p:spPr>
          <a:xfrm>
            <a:off x="-77118" y="732848"/>
            <a:ext cx="12192000" cy="6064179"/>
          </a:xfrm>
          <a:prstGeom prst="rect">
            <a:avLst/>
          </a:prstGeom>
        </p:spPr>
      </p:pic>
      <p:sp>
        <p:nvSpPr>
          <p:cNvPr id="8" name="标题 3">
            <a:extLst>
              <a:ext uri="{FF2B5EF4-FFF2-40B4-BE49-F238E27FC236}">
                <a16:creationId xmlns:a16="http://schemas.microsoft.com/office/drawing/2014/main" id="{E2D93FB4-94FC-405B-B92D-AD993C243AEC}"/>
              </a:ext>
            </a:extLst>
          </p:cNvPr>
          <p:cNvSpPr>
            <a:spLocks noGrp="1"/>
          </p:cNvSpPr>
          <p:nvPr>
            <p:ph type="title"/>
          </p:nvPr>
        </p:nvSpPr>
        <p:spPr>
          <a:xfrm>
            <a:off x="196770" y="-1"/>
            <a:ext cx="10515600" cy="746955"/>
          </a:xfrm>
        </p:spPr>
        <p:txBody>
          <a:bodyPr/>
          <a:lstStyle/>
          <a:p>
            <a:r>
              <a:rPr lang="en-US" dirty="0"/>
              <a:t>Defending Against Attacks</a:t>
            </a:r>
          </a:p>
        </p:txBody>
      </p:sp>
    </p:spTree>
    <p:extLst>
      <p:ext uri="{BB962C8B-B14F-4D97-AF65-F5344CB8AC3E}">
        <p14:creationId xmlns:p14="http://schemas.microsoft.com/office/powerpoint/2010/main" val="226980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E128C4-B388-451F-AD45-78AE5EEFEEFC}"/>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0963B582-5F5A-4379-810E-D817D0909945}"/>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6E9D895A-70FE-4E76-8433-51D4E372D427}"/>
              </a:ext>
            </a:extLst>
          </p:cNvPr>
          <p:cNvSpPr>
            <a:spLocks noGrp="1"/>
          </p:cNvSpPr>
          <p:nvPr>
            <p:ph type="title"/>
          </p:nvPr>
        </p:nvSpPr>
        <p:spPr/>
        <p:txBody>
          <a:bodyPr/>
          <a:lstStyle/>
          <a:p>
            <a:r>
              <a:rPr lang="en-US" altLang="zh-CN" dirty="0"/>
              <a:t>Two Implementations of the Framework</a:t>
            </a:r>
            <a:endParaRPr lang="en-US" dirty="0"/>
          </a:p>
        </p:txBody>
      </p:sp>
      <p:sp>
        <p:nvSpPr>
          <p:cNvPr id="5" name="内容占位符 4">
            <a:extLst>
              <a:ext uri="{FF2B5EF4-FFF2-40B4-BE49-F238E27FC236}">
                <a16:creationId xmlns:a16="http://schemas.microsoft.com/office/drawing/2014/main" id="{B94D343C-C813-42C7-A49D-CE70DE1260BF}"/>
              </a:ext>
            </a:extLst>
          </p:cNvPr>
          <p:cNvSpPr>
            <a:spLocks noGrp="1"/>
          </p:cNvSpPr>
          <p:nvPr>
            <p:ph sz="quarter" idx="13"/>
          </p:nvPr>
        </p:nvSpPr>
        <p:spPr/>
        <p:txBody>
          <a:bodyPr/>
          <a:lstStyle/>
          <a:p>
            <a:pPr marL="457200" indent="-457200">
              <a:buAutoNum type="arabicPeriod"/>
            </a:pPr>
            <a:r>
              <a:rPr lang="en-US" dirty="0"/>
              <a:t>Adopting Memory Protection Unit (MPU) as a hardware isolation mechanism</a:t>
            </a:r>
          </a:p>
          <a:p>
            <a:pPr marL="868680" lvl="1" indent="-457200">
              <a:buFont typeface="+mj-lt"/>
              <a:buAutoNum type="alphaLcParenR"/>
            </a:pPr>
            <a:r>
              <a:rPr lang="en-US" dirty="0"/>
              <a:t>Enable MPU to set the sensitive memory regions to be </a:t>
            </a:r>
            <a:r>
              <a:rPr lang="en-US" i="1" dirty="0"/>
              <a:t>NO_ACCESS</a:t>
            </a:r>
          </a:p>
          <a:p>
            <a:pPr marL="868680" lvl="1" indent="-457200">
              <a:buFont typeface="+mj-lt"/>
              <a:buAutoNum type="alphaLcParenR"/>
            </a:pPr>
            <a:r>
              <a:rPr lang="en-US" dirty="0"/>
              <a:t>Only the </a:t>
            </a:r>
            <a:r>
              <a:rPr lang="en-US" dirty="0" err="1"/>
              <a:t>FreeRTOS</a:t>
            </a:r>
            <a:r>
              <a:rPr lang="en-US" dirty="0"/>
              <a:t> privileged kernel can modify the MPU setting</a:t>
            </a:r>
          </a:p>
          <a:p>
            <a:pPr marL="868680" lvl="1" indent="-457200">
              <a:buFont typeface="+mj-lt"/>
              <a:buAutoNum type="alphaLcParenR"/>
            </a:pPr>
            <a:r>
              <a:rPr lang="en-US" dirty="0"/>
              <a:t>The communication module is hosted by a </a:t>
            </a:r>
            <a:r>
              <a:rPr lang="en-US" i="1" dirty="0"/>
              <a:t>unprivileged</a:t>
            </a:r>
            <a:r>
              <a:rPr lang="en-US" dirty="0"/>
              <a:t> </a:t>
            </a:r>
            <a:r>
              <a:rPr lang="en-US" dirty="0" err="1"/>
              <a:t>FreeRTOS</a:t>
            </a:r>
            <a:r>
              <a:rPr lang="en-US" dirty="0"/>
              <a:t> thread.</a:t>
            </a:r>
          </a:p>
          <a:p>
            <a:pPr marL="868680" lvl="1" indent="-457200">
              <a:buFont typeface="+mj-lt"/>
              <a:buAutoNum type="alphaLcParenR"/>
            </a:pPr>
            <a:r>
              <a:rPr lang="en-US" dirty="0"/>
              <a:t>Privileged requests from the unprivileged thread has to be submitted to the processor-level supervisor call (SVC) interrupt service routine (ISR) for further analysis.</a:t>
            </a:r>
          </a:p>
          <a:p>
            <a:pPr marL="868680" lvl="1" indent="-457200">
              <a:buFont typeface="+mj-lt"/>
              <a:buAutoNum type="alphaLcParenR"/>
            </a:pPr>
            <a:endParaRPr lang="en-US" dirty="0"/>
          </a:p>
          <a:p>
            <a:pPr marL="457200" indent="-457200">
              <a:buFont typeface="Wingdings" pitchFamily="2" charset="2"/>
              <a:buAutoNum type="arabicPeriod"/>
            </a:pPr>
            <a:r>
              <a:rPr lang="en-US" dirty="0"/>
              <a:t>Adopting </a:t>
            </a:r>
            <a:r>
              <a:rPr lang="en-US" altLang="zh-CN" dirty="0" err="1"/>
              <a:t>TrustZone</a:t>
            </a:r>
            <a:r>
              <a:rPr lang="en-US" altLang="zh-CN" dirty="0"/>
              <a:t> </a:t>
            </a:r>
            <a:r>
              <a:rPr lang="en-US" dirty="0"/>
              <a:t>(TZ) as a hardware isolation mechanism</a:t>
            </a:r>
          </a:p>
          <a:p>
            <a:pPr marL="868680" lvl="1" indent="-457200">
              <a:buFont typeface="+mj-lt"/>
              <a:buAutoNum type="alphaLcParenR"/>
            </a:pPr>
            <a:r>
              <a:rPr lang="en-US" dirty="0"/>
              <a:t>Separate OS Kernel into secure kernel an non-secure kernel using Secure Attribution Unit (SAU)</a:t>
            </a:r>
          </a:p>
          <a:p>
            <a:pPr marL="868680" lvl="1" indent="-457200">
              <a:buFont typeface="+mj-lt"/>
              <a:buAutoNum type="alphaLcParenR"/>
            </a:pPr>
            <a:r>
              <a:rPr lang="en-US" dirty="0"/>
              <a:t>Secure kernel hosts all the sensitive functions and data (NSEM, CAM, CUM, CSFS)</a:t>
            </a:r>
          </a:p>
          <a:p>
            <a:pPr marL="868680" lvl="1" indent="-457200">
              <a:buFont typeface="+mj-lt"/>
              <a:buAutoNum type="alphaLcParenR"/>
            </a:pPr>
            <a:r>
              <a:rPr lang="en-US" dirty="0"/>
              <a:t>Non-secure kernel hosts all the risky functions and data (communication module)</a:t>
            </a:r>
          </a:p>
          <a:p>
            <a:pPr marL="868680" lvl="1" indent="-457200">
              <a:buFont typeface="+mj-lt"/>
              <a:buAutoNum type="alphaLcParenR"/>
            </a:pPr>
            <a:r>
              <a:rPr lang="en-US" dirty="0"/>
              <a:t>NSEM is realized using Non-Secure Callable (NSC) with </a:t>
            </a:r>
            <a:r>
              <a:rPr lang="en-US" i="1" dirty="0"/>
              <a:t>SG instruction.</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4172026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a:t>MPU-Based Implementation (STM32f767)</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244671"/>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11220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2"/>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fontScale="90000"/>
          </a:bodyPr>
          <a:lstStyle/>
          <a:p>
            <a:r>
              <a:rPr lang="en-US" dirty="0" err="1"/>
              <a:t>TrustZone</a:t>
            </a:r>
            <a:r>
              <a:rPr lang="en-US" dirty="0"/>
              <a:t>-Based Implementation (Nuvuton-M2351)</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56223" y="3464260"/>
            <a:ext cx="1159292" cy="923330"/>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ESP8266</a:t>
            </a:r>
          </a:p>
          <a:p>
            <a:pPr algn="ctr"/>
            <a:r>
              <a:rPr lang="en-US" b="1"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Kernel</a:t>
            </a:r>
            <a:endParaRPr lang="en-US" sz="2000" b="1" dirty="0">
              <a:solidFill>
                <a:srgbClr val="FF0000"/>
              </a:solidFill>
              <a:latin typeface="Arial" panose="020B0604020202020204" pitchFamily="34" charset="0"/>
              <a:cs typeface="Arial" panose="020B0604020202020204" pitchFamily="34" charset="0"/>
            </a:endParaRPr>
          </a:p>
        </p:txBody>
      </p:sp>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386004" y="1019259"/>
            <a:ext cx="67197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NSC</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31609" y="3507325"/>
            <a:ext cx="1531883" cy="885025"/>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a:p>
            <a:pPr algn="ctr"/>
            <a:r>
              <a:rPr lang="en-US" b="1" dirty="0">
                <a:solidFill>
                  <a:srgbClr val="0E3958"/>
                </a:solidFill>
                <a:latin typeface="Arial" panose="020B0604020202020204" pitchFamily="34" charset="0"/>
                <a:cs typeface="Arial" panose="020B0604020202020204" pitchFamily="34" charset="0"/>
              </a:rPr>
              <a:t>(Optional)</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20" idx="3"/>
            <a:endCxn id="72" idx="1"/>
          </p:cNvCxnSpPr>
          <p:nvPr/>
        </p:nvCxnSpPr>
        <p:spPr>
          <a:xfrm>
            <a:off x="1970395" y="2664416"/>
            <a:ext cx="961214" cy="128542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778499" y="626789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pic>
        <p:nvPicPr>
          <p:cNvPr id="3" name="Picture 2">
            <a:extLst>
              <a:ext uri="{FF2B5EF4-FFF2-40B4-BE49-F238E27FC236}">
                <a16:creationId xmlns:a16="http://schemas.microsoft.com/office/drawing/2014/main" id="{6E48304D-AEF5-FA44-AB4F-2ED75182E64E}"/>
              </a:ext>
            </a:extLst>
          </p:cNvPr>
          <p:cNvPicPr>
            <a:picLocks noChangeAspect="1"/>
          </p:cNvPicPr>
          <p:nvPr/>
        </p:nvPicPr>
        <p:blipFill>
          <a:blip r:embed="rId12"/>
          <a:stretch>
            <a:fillRect/>
          </a:stretch>
        </p:blipFill>
        <p:spPr>
          <a:xfrm>
            <a:off x="349773" y="1936227"/>
            <a:ext cx="1490320" cy="1490320"/>
          </a:xfrm>
          <a:prstGeom prst="rect">
            <a:avLst/>
          </a:prstGeom>
        </p:spPr>
      </p:pic>
      <p:sp>
        <p:nvSpPr>
          <p:cNvPr id="80" name="文本框 143">
            <a:extLst>
              <a:ext uri="{FF2B5EF4-FFF2-40B4-BE49-F238E27FC236}">
                <a16:creationId xmlns:a16="http://schemas.microsoft.com/office/drawing/2014/main" id="{3DDF5838-0819-2147-841D-40C456746F11}"/>
              </a:ext>
            </a:extLst>
          </p:cNvPr>
          <p:cNvSpPr txBox="1"/>
          <p:nvPr/>
        </p:nvSpPr>
        <p:spPr>
          <a:xfrm>
            <a:off x="1459480" y="5734734"/>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23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500"/>
                                        <p:tgtEl>
                                          <p:spTgt spid="117"/>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DDB9B-178B-D24A-8D16-55A8524F58E1}"/>
              </a:ext>
            </a:extLst>
          </p:cNvPr>
          <p:cNvSpPr>
            <a:spLocks noGrp="1"/>
          </p:cNvSpPr>
          <p:nvPr>
            <p:ph type="dt" sz="half" idx="10"/>
          </p:nvPr>
        </p:nvSpPr>
        <p:spPr/>
        <p:txBody>
          <a:bodyPr/>
          <a:lstStyle/>
          <a:p>
            <a:fld id="{FEA7353B-AB67-4F4D-8323-CA94D33CA426}" type="datetime1">
              <a:rPr lang="en-US" altLang="zh-CN" smtClean="0"/>
              <a:t>2/23/19</a:t>
            </a:fld>
            <a:endParaRPr lang="zh-CN" altLang="en-US"/>
          </a:p>
        </p:txBody>
      </p:sp>
      <p:sp>
        <p:nvSpPr>
          <p:cNvPr id="3" name="Slide Number Placeholder 2">
            <a:extLst>
              <a:ext uri="{FF2B5EF4-FFF2-40B4-BE49-F238E27FC236}">
                <a16:creationId xmlns:a16="http://schemas.microsoft.com/office/drawing/2014/main" id="{63471071-B77E-5C49-AB8C-189BA8E7D5AA}"/>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Title 3">
            <a:extLst>
              <a:ext uri="{FF2B5EF4-FFF2-40B4-BE49-F238E27FC236}">
                <a16:creationId xmlns:a16="http://schemas.microsoft.com/office/drawing/2014/main" id="{AA3D83EF-5004-2140-9DBE-F44C5327E123}"/>
              </a:ext>
            </a:extLst>
          </p:cNvPr>
          <p:cNvSpPr>
            <a:spLocks noGrp="1"/>
          </p:cNvSpPr>
          <p:nvPr>
            <p:ph type="title"/>
          </p:nvPr>
        </p:nvSpPr>
        <p:spPr/>
        <p:txBody>
          <a:bodyPr/>
          <a:lstStyle/>
          <a:p>
            <a:r>
              <a:rPr lang="en-US" dirty="0"/>
              <a:t>Evaluation</a:t>
            </a:r>
          </a:p>
        </p:txBody>
      </p:sp>
      <p:sp>
        <p:nvSpPr>
          <p:cNvPr id="5" name="Content Placeholder 4">
            <a:extLst>
              <a:ext uri="{FF2B5EF4-FFF2-40B4-BE49-F238E27FC236}">
                <a16:creationId xmlns:a16="http://schemas.microsoft.com/office/drawing/2014/main" id="{D54D7C05-C3CB-CE4D-95A5-D6734480880F}"/>
              </a:ext>
            </a:extLst>
          </p:cNvPr>
          <p:cNvSpPr>
            <a:spLocks noGrp="1"/>
          </p:cNvSpPr>
          <p:nvPr>
            <p:ph sz="quarter" idx="13"/>
          </p:nvPr>
        </p:nvSpPr>
        <p:spPr/>
        <p:txBody>
          <a:bodyPr/>
          <a:lstStyle/>
          <a:p>
            <a:r>
              <a:rPr lang="en-US" dirty="0"/>
              <a:t>Security Performance:</a:t>
            </a:r>
          </a:p>
          <a:p>
            <a:endParaRPr lang="en-US" dirty="0"/>
          </a:p>
          <a:p>
            <a:pPr marL="342900" indent="-342900">
              <a:buFont typeface="Arial" panose="020B0604020202020204" pitchFamily="34" charset="0"/>
              <a:buChar char="•"/>
            </a:pPr>
            <a:r>
              <a:rPr lang="en-US" dirty="0"/>
              <a:t>Open-Port Attacks</a:t>
            </a:r>
          </a:p>
          <a:p>
            <a:pPr marL="754380" lvl="1" indent="-342900">
              <a:buFont typeface="Arial" panose="020B0604020202020204" pitchFamily="34" charset="0"/>
              <a:buChar char="•"/>
            </a:pPr>
            <a:r>
              <a:rPr lang="en-US" sz="2400" dirty="0"/>
              <a:t>Weak-Authentication Attacks (</a:t>
            </a:r>
            <a:r>
              <a:rPr lang="en-US" sz="2400" dirty="0" err="1"/>
              <a:t>Mirai</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754380" lvl="1" indent="-342900">
              <a:buFont typeface="Arial" panose="020B0604020202020204" pitchFamily="34" charset="0"/>
              <a:buChar char="•"/>
            </a:pPr>
            <a:r>
              <a:rPr lang="en-US" sz="2400" dirty="0"/>
              <a:t> 0-day Attacks (Hajime, </a:t>
            </a:r>
            <a:r>
              <a:rPr lang="en-US" sz="2400" dirty="0" err="1"/>
              <a:t>IoTReaper</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600" dirty="0"/>
              <a:t>Overprivileged Attacks</a:t>
            </a:r>
          </a:p>
          <a:p>
            <a:pPr marL="754380" lvl="1" indent="-342900">
              <a:buFont typeface="Arial" panose="020B0604020202020204" pitchFamily="34" charset="0"/>
              <a:buChar char="•"/>
            </a:pPr>
            <a:r>
              <a:rPr lang="en-US" sz="2400" dirty="0"/>
              <a:t>4 overprivileged attacks created by </a:t>
            </a:r>
            <a:r>
              <a:rPr lang="en-US" sz="2400" dirty="0">
                <a:solidFill>
                  <a:schemeClr val="tx1"/>
                </a:solidFill>
              </a:rPr>
              <a:t>[Fernandes et al. SP16’]</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r>
              <a:rPr lang="en-US" sz="2400" dirty="0">
                <a:solidFill>
                  <a:schemeClr val="tx1"/>
                </a:solidFill>
              </a:rPr>
              <a:t>10 overprivileged </a:t>
            </a:r>
            <a:r>
              <a:rPr lang="en-US" sz="2400" dirty="0" err="1">
                <a:solidFill>
                  <a:schemeClr val="tx1"/>
                </a:solidFill>
              </a:rPr>
              <a:t>SmartApps</a:t>
            </a:r>
            <a:r>
              <a:rPr lang="en-US" sz="2400" dirty="0">
                <a:solidFill>
                  <a:schemeClr val="tx1"/>
                </a:solidFill>
              </a:rPr>
              <a:t> created by [Jia et al. NDSS17’]</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46D1AD6F-CDEE-F04D-A996-CBCBDF1A6DB7}"/>
              </a:ext>
            </a:extLst>
          </p:cNvPr>
          <p:cNvPicPr>
            <a:picLocks noChangeAspect="1"/>
          </p:cNvPicPr>
          <p:nvPr/>
        </p:nvPicPr>
        <p:blipFill>
          <a:blip r:embed="rId2"/>
          <a:stretch>
            <a:fillRect/>
          </a:stretch>
        </p:blipFill>
        <p:spPr>
          <a:xfrm>
            <a:off x="7354957" y="2168661"/>
            <a:ext cx="689114" cy="689114"/>
          </a:xfrm>
          <a:prstGeom prst="rect">
            <a:avLst/>
          </a:prstGeom>
        </p:spPr>
      </p:pic>
      <p:pic>
        <p:nvPicPr>
          <p:cNvPr id="9" name="Picture 8">
            <a:extLst>
              <a:ext uri="{FF2B5EF4-FFF2-40B4-BE49-F238E27FC236}">
                <a16:creationId xmlns:a16="http://schemas.microsoft.com/office/drawing/2014/main" id="{DC30E9BB-022F-A64C-9D72-107C8354B845}"/>
              </a:ext>
            </a:extLst>
          </p:cNvPr>
          <p:cNvPicPr>
            <a:picLocks noChangeAspect="1"/>
          </p:cNvPicPr>
          <p:nvPr/>
        </p:nvPicPr>
        <p:blipFill>
          <a:blip r:embed="rId2"/>
          <a:stretch>
            <a:fillRect/>
          </a:stretch>
        </p:blipFill>
        <p:spPr>
          <a:xfrm>
            <a:off x="7354957" y="2950540"/>
            <a:ext cx="689114" cy="689114"/>
          </a:xfrm>
          <a:prstGeom prst="rect">
            <a:avLst/>
          </a:prstGeom>
        </p:spPr>
      </p:pic>
      <p:pic>
        <p:nvPicPr>
          <p:cNvPr id="10" name="Picture 9">
            <a:extLst>
              <a:ext uri="{FF2B5EF4-FFF2-40B4-BE49-F238E27FC236}">
                <a16:creationId xmlns:a16="http://schemas.microsoft.com/office/drawing/2014/main" id="{5302E332-5B42-2A48-9D7C-046855FB3DBD}"/>
              </a:ext>
            </a:extLst>
          </p:cNvPr>
          <p:cNvPicPr>
            <a:picLocks noChangeAspect="1"/>
          </p:cNvPicPr>
          <p:nvPr/>
        </p:nvPicPr>
        <p:blipFill>
          <a:blip r:embed="rId2"/>
          <a:stretch>
            <a:fillRect/>
          </a:stretch>
        </p:blipFill>
        <p:spPr>
          <a:xfrm>
            <a:off x="9803490" y="4322140"/>
            <a:ext cx="689114" cy="689114"/>
          </a:xfrm>
          <a:prstGeom prst="rect">
            <a:avLst/>
          </a:prstGeom>
        </p:spPr>
      </p:pic>
      <p:pic>
        <p:nvPicPr>
          <p:cNvPr id="11" name="Picture 10">
            <a:extLst>
              <a:ext uri="{FF2B5EF4-FFF2-40B4-BE49-F238E27FC236}">
                <a16:creationId xmlns:a16="http://schemas.microsoft.com/office/drawing/2014/main" id="{76A972F1-9517-084D-A019-99279766D347}"/>
              </a:ext>
            </a:extLst>
          </p:cNvPr>
          <p:cNvPicPr>
            <a:picLocks noChangeAspect="1"/>
          </p:cNvPicPr>
          <p:nvPr/>
        </p:nvPicPr>
        <p:blipFill>
          <a:blip r:embed="rId2"/>
          <a:stretch>
            <a:fillRect/>
          </a:stretch>
        </p:blipFill>
        <p:spPr>
          <a:xfrm>
            <a:off x="9840129" y="5209261"/>
            <a:ext cx="689114" cy="689114"/>
          </a:xfrm>
          <a:prstGeom prst="rect">
            <a:avLst/>
          </a:prstGeom>
        </p:spPr>
      </p:pic>
    </p:spTree>
    <p:extLst>
      <p:ext uri="{BB962C8B-B14F-4D97-AF65-F5344CB8AC3E}">
        <p14:creationId xmlns:p14="http://schemas.microsoft.com/office/powerpoint/2010/main" val="380860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blinds(horizontal)">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2/23/19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44</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6841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92512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51774" y="4305455"/>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25801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196770" y="935062"/>
            <a:ext cx="11783026" cy="4987876"/>
          </a:xfrm>
        </p:spPr>
        <p:txBody>
          <a:bodyPr/>
          <a:lstStyle/>
          <a:p>
            <a:pPr marL="342900" indent="-342900">
              <a:buFont typeface="Arial" panose="020B0604020202020204" pitchFamily="34" charset="0"/>
              <a:buChar char="•"/>
            </a:pPr>
            <a:r>
              <a:rPr lang="en-US" dirty="0"/>
              <a:t>Mobile and smart home devices have been prevailing in recent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security and privacy conditions are not satisfying.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an attack targeting Android system and proposed a defense solution to 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the attacks targeting a smart home system and proposed a capability-based RTOS for smart home devices.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1390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2/23/19</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IoT devices</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Discuss the possible defense mitigation for IoT devices</a:t>
            </a: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Propose a novel hardware-isolated RTOS to defend IoT devices</a:t>
            </a:r>
            <a:endParaRPr lang="en-US" sz="2400" b="0" dirty="0">
              <a:solidFill>
                <a:schemeClr val="tx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TotalTime>
  <Words>3139</Words>
  <Application>Microsoft Macintosh PowerPoint</Application>
  <PresentationFormat>Widescreen</PresentationFormat>
  <Paragraphs>698</Paragraphs>
  <Slides>46</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等线</vt:lpstr>
      <vt:lpstr>微软雅黑</vt:lpstr>
      <vt:lpstr>宋体</vt:lpstr>
      <vt:lpstr>华文细黑</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Security and Privacy of Smart Devices  Yinhao Xiao </vt:lpstr>
      <vt:lpstr>PowerPoint Presentation</vt:lpstr>
      <vt:lpstr>PowerPoint Presentation</vt:lpstr>
      <vt:lpstr>What Are Smart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Presentation</vt:lpstr>
      <vt:lpstr>PowerPoint Presentation</vt:lpstr>
      <vt:lpstr>M2: Understanding Task Privilege </vt:lpstr>
      <vt:lpstr>M3: Exploitation Analysis</vt:lpstr>
      <vt:lpstr>PowerPoint Presentation</vt:lpstr>
      <vt:lpstr>PowerPoint Presentation</vt:lpstr>
      <vt:lpstr>Other Attack Cases</vt:lpstr>
      <vt:lpstr>M4: Task Interference Checking</vt:lpstr>
      <vt:lpstr>Task Interference Checking System</vt:lpstr>
      <vt:lpstr>PowerPoint Presentation</vt:lpstr>
      <vt:lpstr>A Typical Smart Home System</vt:lpstr>
      <vt:lpstr>Security Concern #1 Open-Port Attacks</vt:lpstr>
      <vt:lpstr>Security Concern #2 Overprivileged Apps</vt:lpstr>
      <vt:lpstr>Privacy Concern #3 Dishonest Server Vendors </vt:lpstr>
      <vt:lpstr>Privacy Concern #3 Dishonest Server Vendors </vt:lpstr>
      <vt:lpstr>Privacy Concern #3 Dishonest Server Vendors </vt:lpstr>
      <vt:lpstr>Defense Discussion</vt:lpstr>
      <vt:lpstr>PowerPoint Presentation</vt:lpstr>
      <vt:lpstr>Overall Architecture of the Framework</vt:lpstr>
      <vt:lpstr>Defending Against Attacks</vt:lpstr>
      <vt:lpstr>Two Implementations of the Framework</vt:lpstr>
      <vt:lpstr>MPU-Based Implementation (STM32f767)</vt:lpstr>
      <vt:lpstr>TrustZone-Based Implementation (Nuvuton-M2351)</vt:lpstr>
      <vt:lpstr>Evaluation</vt:lpstr>
      <vt:lpstr>PowerPoint Presentation</vt:lpstr>
      <vt:lpstr>Conclusion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1191</cp:revision>
  <dcterms:created xsi:type="dcterms:W3CDTF">2017-08-26T20:24:41Z</dcterms:created>
  <dcterms:modified xsi:type="dcterms:W3CDTF">2019-02-23T15:08:43Z</dcterms:modified>
  <cp:category/>
</cp:coreProperties>
</file>